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82" r:id="rId4"/>
    <p:sldId id="265" r:id="rId5"/>
    <p:sldId id="264" r:id="rId6"/>
    <p:sldId id="280" r:id="rId7"/>
    <p:sldId id="267" r:id="rId8"/>
    <p:sldId id="268" r:id="rId9"/>
    <p:sldId id="275" r:id="rId10"/>
    <p:sldId id="281" r:id="rId11"/>
    <p:sldId id="269" r:id="rId12"/>
    <p:sldId id="270" r:id="rId13"/>
    <p:sldId id="271" r:id="rId14"/>
    <p:sldId id="272" r:id="rId15"/>
    <p:sldId id="273" r:id="rId16"/>
    <p:sldId id="278" r:id="rId17"/>
    <p:sldId id="279" r:id="rId18"/>
    <p:sldId id="289" r:id="rId19"/>
    <p:sldId id="290" r:id="rId20"/>
    <p:sldId id="288" r:id="rId21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43"/>
    <a:srgbClr val="85AA73"/>
    <a:srgbClr val="385723"/>
    <a:srgbClr val="BD613C"/>
    <a:srgbClr val="BCAF4D"/>
    <a:srgbClr val="AA1803"/>
    <a:srgbClr val="F1BAA1"/>
    <a:srgbClr val="C0D9BC"/>
    <a:srgbClr val="6D8C00"/>
    <a:srgbClr val="F09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0" autoAdjust="0"/>
    <p:restoredTop sz="94660"/>
  </p:normalViewPr>
  <p:slideViewPr>
    <p:cSldViewPr snapToGrid="0">
      <p:cViewPr>
        <p:scale>
          <a:sx n="100" d="100"/>
          <a:sy n="100" d="100"/>
        </p:scale>
        <p:origin x="5982" y="-6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nersoulverse.com/" TargetMode="External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nersoulverse.com/" TargetMode="Externa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nersoulverse.com/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microsoft.com/office/2007/relationships/hdphoto" Target="../media/hdphoto7.wdp"/><Relationship Id="rId17" Type="http://schemas.openxmlformats.org/officeDocument/2006/relationships/image" Target="../media/image35.png"/><Relationship Id="rId2" Type="http://schemas.openxmlformats.org/officeDocument/2006/relationships/hyperlink" Target="https://www.innersoulverse.com/" TargetMode="External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microsoft.com/office/2007/relationships/hdphoto" Target="../media/hdphoto4.wdp"/><Relationship Id="rId15" Type="http://schemas.openxmlformats.org/officeDocument/2006/relationships/image" Target="../media/image34.png"/><Relationship Id="rId10" Type="http://schemas.microsoft.com/office/2007/relationships/hdphoto" Target="../media/hdphoto6.wdp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nersoulverse.com/" TargetMode="External"/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nersoulverse.com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nersoulvers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568515"/>
              </p:ext>
            </p:extLst>
          </p:nvPr>
        </p:nvGraphicFramePr>
        <p:xfrm>
          <a:off x="11508059" y="854610"/>
          <a:ext cx="10187784" cy="1173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673293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PUB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2240" y="7955280"/>
            <a:ext cx="130790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ENCORE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3" y="4675236"/>
            <a:ext cx="9708768" cy="8354058"/>
          </a:xfrm>
          <a:prstGeom prst="rect">
            <a:avLst/>
          </a:prstGeom>
        </p:spPr>
      </p:pic>
      <p:pic>
        <p:nvPicPr>
          <p:cNvPr id="53" name="Picture 52"/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5773" y="-206789"/>
            <a:ext cx="9000000" cy="18000000"/>
          </a:xfrm>
          <a:prstGeom prst="rect">
            <a:avLst/>
          </a:prstGeom>
          <a:blipFill dpi="0" rotWithShape="1">
            <a:blip r:embed="rId6">
              <a:alphaModFix amt="94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111742" y="709787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8670" y="996410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81914" y="996410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Coming this Oct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6128" y="996410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9125" y="523794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649" y="612146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0703" y="544688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87" y="6966105"/>
            <a:ext cx="7277595" cy="59191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27823" y="511811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/>
          <p:cNvSpPr txBox="1"/>
          <p:nvPr/>
        </p:nvSpPr>
        <p:spPr>
          <a:xfrm>
            <a:off x="-16110829" y="2415601"/>
            <a:ext cx="12647465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(ENCORE)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Encore Dining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r>
              <a:rPr lang="en-US" sz="2400"/>
              <a:t>Encore event aims at those who believe in second </a:t>
            </a:r>
            <a:r>
              <a:rPr lang="en-US" sz="2400" smtClean="0"/>
              <a:t>chances in love</a:t>
            </a:r>
            <a:endParaRPr lang="en-US" sz="2400"/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Encore event aims at those who believe in second chances. Let your heart be open to the gentle possibility of love's encore. If you're divorced, a single parent, or simply unattached, Encore provides the perfect platform for you to connect, mingle, and potentially find that remarkable person who resonates with your unique journey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Dining session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Event </a:t>
            </a:r>
            <a:r>
              <a:rPr lang="en-US" sz="2400"/>
              <a:t>facilitation will be available to ensure participants have the opportunity to interact and mingle with each other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</a:t>
            </a:r>
            <a:r>
              <a:rPr lang="en-US" sz="2400" b="1"/>
              <a:t>minimum spending requirement </a:t>
            </a:r>
            <a:r>
              <a:rPr lang="en-US" sz="2400"/>
              <a:t>of $20 at the restaurant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r>
              <a:rPr lang="en-US" sz="2400" smtClean="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8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79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03791" y="8178305"/>
            <a:ext cx="62424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KTV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6110829" y="2415601"/>
            <a:ext cx="12647465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(KTV)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karaoke</a:t>
            </a:r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karaoke, Food &amp; drinks, set against a backdrop of exciting </a:t>
            </a:r>
            <a:r>
              <a:rPr lang="en-US" sz="2400" smtClean="0"/>
              <a:t>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Showcase </a:t>
            </a:r>
            <a:r>
              <a:rPr lang="en-US" sz="2400"/>
              <a:t>your vocal talents. Or simply sit back and relish the event’s entertainment. Enhanced by a backdrop of exhilarating lighting, you're in for an absolute </a:t>
            </a:r>
            <a:r>
              <a:rPr lang="en-US" sz="2400" smtClean="0"/>
              <a:t>blast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Karaoke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Food </a:t>
            </a:r>
            <a:r>
              <a:rPr lang="en-US" sz="2400"/>
              <a:t>orders will commence at 5pm onwards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</a:t>
            </a:r>
            <a:r>
              <a:rPr lang="en-US" sz="2400" smtClean="0"/>
              <a:t>approximately every </a:t>
            </a:r>
            <a:r>
              <a:rPr lang="en-US" sz="2400"/>
              <a:t>10-12 </a:t>
            </a:r>
            <a:r>
              <a:rPr lang="en-US" sz="2400" smtClean="0"/>
              <a:t>minutes.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There 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20 </a:t>
            </a:r>
            <a:r>
              <a:rPr lang="en-SG" sz="2400"/>
              <a:t>from the </a:t>
            </a:r>
            <a:r>
              <a:rPr lang="en-SG" sz="2400" smtClean="0"/>
              <a:t>restaurant</a:t>
            </a:r>
            <a:r>
              <a:rPr lang="en-US" sz="2400" smtClean="0"/>
              <a:t>. </a:t>
            </a:r>
            <a:endParaRPr lang="en-US" sz="2400"/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25 - </a:t>
            </a:r>
            <a:r>
              <a:rPr lang="en-US" sz="2400" smtClean="0"/>
              <a:t>42.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For </a:t>
            </a:r>
            <a:r>
              <a:rPr lang="en-US" sz="2400"/>
              <a:t>gentlemen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</a:t>
            </a:r>
            <a:r>
              <a:rPr lang="en-US" sz="2400" smtClean="0"/>
              <a:t>: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$20.</a:t>
            </a:r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6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113381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VEGAN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2934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8044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8044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4109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3538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5037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2934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3717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3597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6542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8044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3124200"/>
            <a:ext cx="2365080" cy="2019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14564041" y="2458222"/>
            <a:ext cx="12647465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(GREEN)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Vegan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A dining event designed for vegan </a:t>
            </a:r>
            <a:r>
              <a:rPr lang="en-US" sz="2400"/>
              <a:t>singles to meet, mingle, and make </a:t>
            </a:r>
            <a:r>
              <a:rPr lang="en-US" sz="2400" smtClean="0"/>
              <a:t>plantiful </a:t>
            </a:r>
            <a:r>
              <a:rPr lang="en-US" sz="2400"/>
              <a:t>connections.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Find that herbivore who shares your values and love for all things plant-based. Elevate your romance with the power of plant-powered connections while savouring guilt-free vegan cuisine </a:t>
            </a:r>
          </a:p>
          <a:p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Curated dinner</a:t>
            </a:r>
            <a:r>
              <a:rPr lang="en-US" sz="2400"/>
              <a:t>. Our talented chefs have curated a menu (appetizer, main, side, drinks, dessert) that celebrates the bounty of nature's goodness that is entirely plant-based and free from animal products such as eggs, dairy, and more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Rotation 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gentlement </a:t>
            </a:r>
            <a:r>
              <a:rPr lang="en-US" sz="2400"/>
              <a:t>age </a:t>
            </a:r>
            <a:r>
              <a:rPr lang="en-US" sz="2400" smtClean="0"/>
              <a:t>30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Contact us: i﻿nnersoulverse@gmail.com  |  Visit us:</a:t>
            </a:r>
            <a:r>
              <a:rPr lang="en-US" sz="2400">
                <a:hlinkClick r:id="rId5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/>
              <a:t>Cancellation 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/>
          </a:p>
        </p:txBody>
      </p:sp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113381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VEGAN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067049" y="7239477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1" name="TextBox 530"/>
          <p:cNvSpPr txBox="1"/>
          <p:nvPr/>
        </p:nvSpPr>
        <p:spPr>
          <a:xfrm>
            <a:off x="15387134" y="7839642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Nov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5465832" y="7719806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4564041" y="2458222"/>
            <a:ext cx="12647465" cy="1200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(WOLF)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Buffet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event is specially designed for buffet aficionados and those who relish the tantalizing aroma and flavors of yakitori. 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This event is specially designed for buffet aficionados and those who relish the tantalizing aroma and flavors of yakitori. </a:t>
            </a:r>
            <a:endParaRPr lang="en-US" sz="2400" smtClean="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Our skilled chef is set to craft an extensive variety of yakitori, ensuring a delectable experience for all to savor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Facilitation for participants to mingle.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gentlement </a:t>
            </a:r>
            <a:r>
              <a:rPr lang="en-US" sz="2400"/>
              <a:t>age </a:t>
            </a:r>
            <a:r>
              <a:rPr lang="en-US" sz="2400" smtClean="0"/>
              <a:t>30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Contact us: i﻿nnersoulverse@gmail.com  |  Visit us:</a:t>
            </a:r>
            <a:r>
              <a:rPr lang="en-US" sz="2400">
                <a:hlinkClick r:id="rId2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/>
              <a:t>Cancellation 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737" y="7530351"/>
            <a:ext cx="1802285" cy="200253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63160" y="7486827"/>
            <a:ext cx="1808654" cy="8505301"/>
            <a:chOff x="14360751" y="-15989374"/>
            <a:chExt cx="6113123" cy="32499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9075651" y="7486827"/>
            <a:ext cx="1809928" cy="8505301"/>
            <a:chOff x="7827098" y="7239476"/>
            <a:chExt cx="1955078" cy="90197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5228562" y="9666514"/>
            <a:ext cx="13676974" cy="6325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86" y="7486826"/>
            <a:ext cx="1250519" cy="21263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331532" y="8271813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885396" y="13428496"/>
            <a:ext cx="7257427" cy="1938992"/>
            <a:chOff x="9471361" y="3823158"/>
            <a:chExt cx="7257427" cy="1938992"/>
          </a:xfrm>
        </p:grpSpPr>
        <p:sp>
          <p:nvSpPr>
            <p:cNvPr id="45" name="TextBox 44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Nov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692873" y="7530351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14947" y="10323304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6385" y="484732"/>
            <a:ext cx="1478481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GENERAL</a:t>
            </a:r>
            <a:endParaRPr lang="en-SG" sz="3000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8620" y="11792889"/>
            <a:ext cx="15455979" cy="60016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smtClean="0"/>
              <a:t>Additional </a:t>
            </a:r>
            <a:r>
              <a:rPr lang="en-SG" sz="2400"/>
              <a:t>Information</a:t>
            </a:r>
            <a:r>
              <a:rPr lang="en-SG" sz="2400" smtClean="0"/>
              <a:t>:</a:t>
            </a:r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arrangement of the event may be adjusted to accommodate the number of participants</a:t>
            </a:r>
            <a:r>
              <a:rPr lang="en-US" sz="2400" smtClean="0"/>
              <a:t>.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you're slightly outside the age range, please check with us before purchasing</a:t>
            </a:r>
            <a:r>
              <a:rPr lang="en-US" sz="2400" smtClean="0"/>
              <a:t>.</a:t>
            </a:r>
          </a:p>
          <a:p>
            <a:endParaRPr lang="en-SG" sz="2400" smtClean="0"/>
          </a:p>
          <a:p>
            <a:r>
              <a:rPr lang="en-US" sz="2400"/>
              <a:t>Contact us: i﻿nnersoulverse@gmail.com | Visit us</a:t>
            </a:r>
            <a:r>
              <a:rPr lang="en-US" sz="2400"/>
              <a:t>:</a:t>
            </a:r>
            <a:r>
              <a:rPr lang="en-US" sz="2400">
                <a:hlinkClick r:id="rId2"/>
              </a:rPr>
              <a:t> </a:t>
            </a:r>
            <a:r>
              <a:rPr lang="en-US" sz="2400" smtClean="0">
                <a:hlinkClick r:id="rId3"/>
              </a:rPr>
              <a:t>www.innersoulverse.com</a:t>
            </a:r>
            <a:endParaRPr lang="en-US" sz="2400" smtClean="0"/>
          </a:p>
          <a:p>
            <a:endParaRPr lang="en-SG" sz="2400" smtClean="0"/>
          </a:p>
          <a:p>
            <a:r>
              <a:rPr lang="en-SG" sz="2400" smtClean="0"/>
              <a:t>Cancellation </a:t>
            </a:r>
            <a:r>
              <a:rPr lang="en-SG" sz="2400"/>
              <a:t>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within 24 hours of purchase             </a:t>
            </a:r>
            <a:r>
              <a:rPr lang="en-US" sz="2400" smtClean="0"/>
              <a:t>: </a:t>
            </a:r>
            <a:r>
              <a:rPr lang="en-US" sz="2400"/>
              <a:t>Refund after fee deduction by EventBrite.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up to 7 days prior to the event         </a:t>
            </a:r>
            <a:r>
              <a:rPr lang="en-US" sz="2400" smtClean="0"/>
              <a:t>: </a:t>
            </a:r>
            <a:r>
              <a:rPr lang="en-US" sz="2400"/>
              <a:t>Refund 50%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up to 3 </a:t>
            </a:r>
            <a:r>
              <a:rPr lang="en-US" sz="2400" smtClean="0"/>
              <a:t>days </a:t>
            </a:r>
            <a:r>
              <a:rPr lang="en-US" sz="2400"/>
              <a:t>prior to the event      </a:t>
            </a:r>
            <a:r>
              <a:rPr lang="en-US" sz="2400" smtClean="0"/>
              <a:t>    : </a:t>
            </a:r>
            <a:r>
              <a:rPr lang="en-US" sz="2400"/>
              <a:t>Refund 15%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who don't meet the event's requirements </a:t>
            </a:r>
            <a:r>
              <a:rPr lang="en-US" sz="2400" smtClean="0"/>
              <a:t>  : </a:t>
            </a:r>
            <a:r>
              <a:rPr lang="en-US" sz="2400"/>
              <a:t>No Refund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 of event by organizer					        </a:t>
            </a:r>
            <a:r>
              <a:rPr lang="en-US" sz="2400" smtClean="0"/>
              <a:t>    : </a:t>
            </a:r>
            <a:r>
              <a:rPr lang="en-US" sz="2400"/>
              <a:t>Full </a:t>
            </a:r>
            <a:r>
              <a:rPr lang="en-US" sz="2400" smtClean="0"/>
              <a:t>refund</a:t>
            </a:r>
          </a:p>
          <a:p>
            <a:endParaRPr lang="en-US" sz="2400"/>
          </a:p>
          <a:p>
            <a:r>
              <a:rPr lang="en-US" sz="2400" smtClean="0"/>
              <a:t>Please </a:t>
            </a:r>
            <a:r>
              <a:rPr lang="en-US" sz="2400"/>
              <a:t>allow up to 3 business days for the refund.</a:t>
            </a:r>
            <a:endParaRPr lang="en-SG" sz="2400"/>
          </a:p>
        </p:txBody>
      </p:sp>
      <p:sp>
        <p:nvSpPr>
          <p:cNvPr id="4" name="Rectangle 3"/>
          <p:cNvSpPr/>
          <p:nvPr/>
        </p:nvSpPr>
        <p:spPr>
          <a:xfrm>
            <a:off x="2298621" y="5584813"/>
            <a:ext cx="14278508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/>
              <a:t>Important. Please read</a:t>
            </a:r>
            <a:r>
              <a:rPr lang="en-US" sz="2400" b="1" smtClean="0"/>
              <a:t>:</a:t>
            </a:r>
          </a:p>
          <a:p>
            <a:endParaRPr lang="en-US" sz="2400" b="1"/>
          </a:p>
          <a:p>
            <a:r>
              <a:rPr lang="en-US" sz="2400"/>
              <a:t>This event will only </a:t>
            </a:r>
            <a:r>
              <a:rPr lang="en-US" sz="2400" b="1"/>
              <a:t>proceed </a:t>
            </a:r>
            <a:r>
              <a:rPr lang="en-US" sz="2400"/>
              <a:t>when the number of participants has reached and the gender ratio are relatively balanced. We will notify you to proceed with the </a:t>
            </a:r>
            <a:r>
              <a:rPr lang="en-US" sz="2400" b="1"/>
              <a:t>payment </a:t>
            </a:r>
            <a:r>
              <a:rPr lang="en-US" sz="2400"/>
              <a:t>(i.e. minimum spending amount) through Paynow. This step secures your reservation and allows us to effectively plan for the event and reduce the possibility of no-shows. </a:t>
            </a:r>
          </a:p>
        </p:txBody>
      </p:sp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1435" y="934389"/>
            <a:ext cx="13123715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Brite (DID)</a:t>
            </a:r>
            <a:endParaRPr lang="en-SG" sz="2400" smtClean="0">
              <a:solidFill>
                <a:schemeClr val="bg1"/>
              </a:solidFill>
            </a:endParaRP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Singles Dining in the </a:t>
            </a:r>
            <a:r>
              <a:rPr lang="en-US" sz="2400" smtClean="0">
                <a:solidFill>
                  <a:schemeClr val="bg1"/>
                </a:solidFill>
              </a:rPr>
              <a:t>Dark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</a:t>
            </a:r>
            <a:r>
              <a:rPr lang="en-US" sz="2400" smtClean="0">
                <a:solidFill>
                  <a:schemeClr val="bg1"/>
                </a:solidFill>
              </a:rPr>
              <a:t>forms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Event:</a:t>
            </a:r>
          </a:p>
          <a:p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forms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This event takes place in a completely dark 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8﻿ dish meal is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Trained staff will be available to assist participants in navigating through the darkness.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event will only </a:t>
            </a:r>
            <a:r>
              <a:rPr lang="en-US" sz="2400" b="1">
                <a:solidFill>
                  <a:schemeClr val="bg1"/>
                </a:solidFill>
              </a:rPr>
              <a:t>proceed </a:t>
            </a:r>
            <a:r>
              <a:rPr lang="en-US" sz="2400">
                <a:solidFill>
                  <a:schemeClr val="bg1"/>
                </a:solidFill>
              </a:rPr>
              <a:t>when the gender ratio are relatively balanced.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We anticipate an attendance of </a:t>
            </a:r>
            <a:r>
              <a:rPr lang="en-US" sz="2400" smtClean="0">
                <a:solidFill>
                  <a:schemeClr val="bg1"/>
                </a:solidFill>
              </a:rPr>
              <a:t>10-12 </a:t>
            </a:r>
            <a:r>
              <a:rPr lang="en-US" sz="2400">
                <a:solidFill>
                  <a:schemeClr val="bg1"/>
                </a:solidFill>
              </a:rPr>
              <a:t>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Rotation occur approximately every </a:t>
            </a:r>
            <a:r>
              <a:rPr lang="en-US" sz="2400" smtClean="0">
                <a:solidFill>
                  <a:schemeClr val="bg1"/>
                </a:solidFill>
              </a:rPr>
              <a:t>12 </a:t>
            </a:r>
            <a:r>
              <a:rPr lang="en-US" sz="2400">
                <a:solidFill>
                  <a:schemeClr val="bg1"/>
                </a:solidFill>
              </a:rPr>
              <a:t>minutes.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Dietary allergies and dietary requirements can be arranged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gentlemen age 30-40.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ladies age 28-38.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to present proof of the abovementioned requirements (eg, Singpass). 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Additional Information: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Contact us: i﻿nnersoulverse@gmail.com  |  Visit us:</a:t>
            </a:r>
            <a:r>
              <a:rPr lang="en-US" sz="2400">
                <a:solidFill>
                  <a:schemeClr val="bg1"/>
                </a:solidFill>
                <a:hlinkClick r:id="rId2"/>
              </a:rPr>
              <a:t> www.innersoulverse.com</a:t>
            </a:r>
            <a:endParaRPr lang="en-US" sz="2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  <a:p>
            <a:r>
              <a:rPr lang="en-SG" sz="2400">
                <a:solidFill>
                  <a:schemeClr val="bg1"/>
                </a:solidFill>
              </a:rPr>
              <a:t>Cancellation and refund</a:t>
            </a:r>
            <a:r>
              <a:rPr lang="en-SG" sz="2400" smtClean="0">
                <a:solidFill>
                  <a:schemeClr val="bg1"/>
                </a:solidFill>
              </a:rPr>
              <a:t>:</a:t>
            </a:r>
            <a:endParaRPr lang="en-SG" sz="5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6970" y="741748"/>
            <a:ext cx="1001964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INTRODUCTION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Greetings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Intro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Yorimichi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IR Camera.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participant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liminous stick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etiquette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bite size food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We will be serving our first dish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endParaRPr lang="en-SG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8491" y="741748"/>
            <a:ext cx="11998325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ENDING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Participants remain seated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Dimming the lights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smtClean="0">
                <a:solidFill>
                  <a:schemeClr val="bg1"/>
                </a:solidFill>
              </a:rPr>
              <a:t>----- GO TO SWITCH</a:t>
            </a:r>
            <a:r>
              <a:rPr lang="en-US" sz="3000">
                <a:solidFill>
                  <a:schemeClr val="bg1"/>
                </a:solidFill>
              </a:rPr>
              <a:t/>
            </a:r>
            <a:br>
              <a:rPr lang="en-US" sz="3000">
                <a:solidFill>
                  <a:schemeClr val="bg1"/>
                </a:solidFill>
              </a:rPr>
            </a:b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The </a:t>
            </a:r>
            <a:r>
              <a:rPr lang="en-US" sz="3000">
                <a:solidFill>
                  <a:schemeClr val="bg1"/>
                </a:solidFill>
              </a:rPr>
              <a:t>moment of truth!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----- </a:t>
            </a:r>
            <a:r>
              <a:rPr lang="en-US" sz="3000" smtClean="0">
                <a:solidFill>
                  <a:schemeClr val="bg1"/>
                </a:solidFill>
              </a:rPr>
              <a:t>TURN ON SWITCH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Participants to move around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Xiaoyu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Gather everyone towards the inner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Serve drinks</a:t>
            </a:r>
            <a:endParaRPr lang="en-US" sz="3000">
              <a:solidFill>
                <a:schemeClr val="bg1"/>
              </a:solidFill>
            </a:endParaRPr>
          </a:p>
          <a:p>
            <a:endParaRPr lang="en-SG" sz="3000" smtClean="0">
              <a:solidFill>
                <a:schemeClr val="bg1"/>
              </a:solidFill>
            </a:endParaRPr>
          </a:p>
          <a:p>
            <a:r>
              <a:rPr lang="en-SG" sz="3000" smtClean="0">
                <a:solidFill>
                  <a:schemeClr val="bg1"/>
                </a:solidFill>
              </a:rPr>
              <a:t>----- SERVE DRINKS</a:t>
            </a:r>
          </a:p>
          <a:p>
            <a:endParaRPr lang="en-SG" sz="3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588975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DID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892068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5829300" y="4838700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Rectangle 150"/>
          <p:cNvSpPr/>
          <p:nvPr/>
        </p:nvSpPr>
        <p:spPr>
          <a:xfrm>
            <a:off x="17006845" y="3892067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ectangle 151"/>
          <p:cNvSpPr/>
          <p:nvPr/>
        </p:nvSpPr>
        <p:spPr>
          <a:xfrm>
            <a:off x="8684148" y="3913387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TextBox 152"/>
          <p:cNvSpPr txBox="1"/>
          <p:nvPr/>
        </p:nvSpPr>
        <p:spPr>
          <a:xfrm>
            <a:off x="17299990" y="4838700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7445142" y="6246233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590294" y="761442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689626" y="5303775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126024" y="4527175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3309433" y="6759293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Rounded Rectangle 159"/>
          <p:cNvSpPr/>
          <p:nvPr/>
        </p:nvSpPr>
        <p:spPr>
          <a:xfrm>
            <a:off x="12980791" y="6441355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Rounded Rectangle 165"/>
          <p:cNvSpPr/>
          <p:nvPr/>
        </p:nvSpPr>
        <p:spPr>
          <a:xfrm>
            <a:off x="13638074" y="7077230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TextBox 133"/>
          <p:cNvSpPr txBox="1"/>
          <p:nvPr/>
        </p:nvSpPr>
        <p:spPr>
          <a:xfrm>
            <a:off x="13884192" y="7313852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21055037" y="3908625"/>
            <a:ext cx="929486" cy="91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3326138" y="4558805"/>
            <a:ext cx="3891488" cy="25580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7868" y="8541382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  <p:sp>
        <p:nvSpPr>
          <p:cNvPr id="2" name="Rectangle 1"/>
          <p:cNvSpPr/>
          <p:nvPr/>
        </p:nvSpPr>
        <p:spPr>
          <a:xfrm>
            <a:off x="-9316077" y="7313852"/>
            <a:ext cx="8858878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Singles </a:t>
            </a:r>
            <a:r>
              <a:rPr lang="en-US" smtClean="0"/>
              <a:t>Dining In The Dark</a:t>
            </a:r>
            <a:endParaRPr lang="en-US"/>
          </a:p>
          <a:p>
            <a:endParaRPr lang="en-US" smtClean="0"/>
          </a:p>
          <a:p>
            <a:r>
              <a:rPr lang="en-US" smtClean="0"/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Experience a unique dining in the dark dating event, where our taste buds awaken and our genuine </a:t>
            </a:r>
            <a:r>
              <a:rPr lang="en-US"/>
              <a:t>connection </a:t>
            </a:r>
            <a:r>
              <a:rPr lang="en-US" smtClean="0"/>
              <a:t>forms</a:t>
            </a:r>
          </a:p>
          <a:p>
            <a:endParaRPr lang="en-US"/>
          </a:p>
          <a:p>
            <a:r>
              <a:rPr lang="en-US" smtClean="0"/>
              <a:t>Event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Dining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This </a:t>
            </a:r>
            <a:r>
              <a:rPr lang="en-US"/>
              <a:t>event takes place in a completely dark 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8﻿ dish meal is </a:t>
            </a:r>
            <a:r>
              <a:rPr lang="en-US"/>
              <a:t>provided</a:t>
            </a:r>
            <a:r>
              <a:rPr lang="en-US"/>
              <a:t>. The chef determines the food served, leading to variations from one event to </a:t>
            </a:r>
            <a:r>
              <a:rPr lang="en-US"/>
              <a:t>another</a:t>
            </a:r>
            <a:r>
              <a:rPr lang="en-US" smtClean="0"/>
              <a:t>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Trained </a:t>
            </a:r>
            <a:r>
              <a:rPr lang="en-US"/>
              <a:t>staff will be available to assist participants in navigating through the darkness.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We </a:t>
            </a:r>
            <a:r>
              <a:rPr lang="en-US"/>
              <a:t>anticipate an attendance </a:t>
            </a:r>
            <a:r>
              <a:rPr lang="en-US"/>
              <a:t>of </a:t>
            </a:r>
            <a:r>
              <a:rPr lang="en-US" smtClean="0"/>
              <a:t>10-14 </a:t>
            </a:r>
            <a:r>
              <a:rPr lang="en-US"/>
              <a:t>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 occur approximately every 8-10 </a:t>
            </a:r>
            <a:r>
              <a:rPr lang="en-US"/>
              <a:t>minutes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Dietary </a:t>
            </a:r>
            <a:r>
              <a:rPr lang="en-US"/>
              <a:t>allergies and dietary requirements can be </a:t>
            </a:r>
            <a:r>
              <a:rPr lang="en-US"/>
              <a:t>arranged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event will only </a:t>
            </a:r>
            <a:r>
              <a:rPr lang="en-US" b="1"/>
              <a:t>proceed </a:t>
            </a:r>
            <a:r>
              <a:rPr lang="en-US"/>
              <a:t>when the gender ratio are relatively balanced.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gentlemen </a:t>
            </a:r>
            <a:r>
              <a:rPr lang="en-US"/>
              <a:t>age </a:t>
            </a:r>
            <a:r>
              <a:rPr lang="en-US" smtClean="0"/>
              <a:t>30-42.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ladies </a:t>
            </a:r>
            <a:r>
              <a:rPr lang="en-US"/>
              <a:t>age </a:t>
            </a:r>
            <a:r>
              <a:rPr lang="en-US" smtClean="0"/>
              <a:t>28-40.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shall be of unmarried marital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to present proof of requirements (eg, Singpass</a:t>
            </a:r>
            <a:r>
              <a:rPr lang="en-US"/>
              <a:t>). 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Additional Information:</a:t>
            </a:r>
          </a:p>
          <a:p>
            <a:endParaRPr lang="en-US"/>
          </a:p>
          <a:p>
            <a:r>
              <a:rPr lang="en-US"/>
              <a:t>Contact us: i</a:t>
            </a:r>
            <a:r>
              <a:rPr lang="en-US"/>
              <a:t>﻿</a:t>
            </a:r>
            <a:r>
              <a:rPr lang="en-US" smtClean="0"/>
              <a:t>nnersoulverse@gmail.com | Visit </a:t>
            </a:r>
            <a:r>
              <a:rPr lang="en-US"/>
              <a:t>us:</a:t>
            </a:r>
            <a:r>
              <a:rPr lang="en-US">
                <a:hlinkClick r:id="rId5"/>
              </a:rPr>
              <a:t> www.innersoulverse.com</a:t>
            </a:r>
            <a:endParaRPr 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24001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Dining event.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event takes place in a completely dark 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8﻿ dish meal is provided. Note that the chef determines the food served, leading to variations from one event to another.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 staff will be available to assist participants in navigating through the darkness.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anticipate an attendance of 14-20 participants.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Rotation occur approximately every 8-10 minutes.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Dietary allergies and dietary requirements can be arranged. </a:t>
            </a:r>
          </a:p>
        </p:txBody>
      </p:sp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86293" y="6571414"/>
            <a:ext cx="100062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GAME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9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10692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99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33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2572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04220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7809494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84633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91203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84633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303072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8381770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77066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6110829" y="2415601"/>
            <a:ext cx="12647465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(GAME)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Halloween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Halloween game that align with your unique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In this Halloween, where ghostly singles unite to solve enigmatic cubes and find spectral connections. With our Game Masters as your love orchestrators, will leave you with unforgettable memories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Games and F&amp;B</a:t>
            </a:r>
            <a:r>
              <a:rPr lang="en-US" sz="2400" smtClean="0"/>
              <a:t>. (Game is conducted in simple spoken mandarin)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8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</a:t>
            </a:r>
            <a:r>
              <a:rPr lang="en-US" sz="2400"/>
              <a:t> 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15 </a:t>
            </a:r>
            <a:r>
              <a:rPr lang="en-SG" sz="2400"/>
              <a:t>from the restaurant.</a:t>
            </a:r>
            <a:r>
              <a:rPr lang="en-US" sz="2400" b="1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Requirements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23 </a:t>
            </a:r>
            <a:r>
              <a:rPr lang="en-US" sz="2400"/>
              <a:t>- </a:t>
            </a:r>
            <a:r>
              <a:rPr lang="en-US" sz="2400" smtClean="0"/>
              <a:t>30.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</a:t>
            </a:r>
            <a:r>
              <a:rPr lang="en-US" sz="2400" smtClean="0"/>
              <a:t>status.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</a:t>
            </a:r>
            <a:r>
              <a:rPr lang="en-US" sz="2400" b="1" smtClean="0"/>
              <a:t>$15.</a:t>
            </a:r>
            <a:endParaRPr lang="en-US" sz="2400" b="1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13005</TotalTime>
  <Words>2362</Words>
  <Application>Microsoft Office PowerPoint</Application>
  <PresentationFormat>Custom</PresentationFormat>
  <Paragraphs>559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Adobe Myungjo Std M</vt:lpstr>
      <vt:lpstr>DengXian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1294</cp:revision>
  <cp:lastPrinted>2023-08-13T03:13:25Z</cp:lastPrinted>
  <dcterms:created xsi:type="dcterms:W3CDTF">2023-05-08T13:35:56Z</dcterms:created>
  <dcterms:modified xsi:type="dcterms:W3CDTF">2023-09-03T17:38:34Z</dcterms:modified>
</cp:coreProperties>
</file>